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89" r:id="rId2"/>
    <p:sldId id="329" r:id="rId3"/>
    <p:sldId id="330" r:id="rId4"/>
    <p:sldId id="290" r:id="rId5"/>
    <p:sldId id="259" r:id="rId6"/>
    <p:sldId id="331" r:id="rId7"/>
    <p:sldId id="295" r:id="rId8"/>
  </p:sldIdLst>
  <p:sldSz cx="10799763" cy="7199313"/>
  <p:notesSz cx="6858000" cy="9144000"/>
  <p:embeddedFontLst>
    <p:embeddedFont>
      <p:font typeface="Neue Haas Grotesk Text Pro" panose="020B0504020202020204" pitchFamily="34" charset="0"/>
      <p:regular r:id="rId11"/>
      <p:bold r:id="rId12"/>
      <p:italic r:id="rId13"/>
      <p:boldItalic r:id="rId14"/>
    </p:embeddedFont>
    <p:embeddedFont>
      <p:font typeface="Nexa Extra Light" panose="00000200000000000000" pitchFamily="2" charset="0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5" userDrawn="1">
          <p15:clr>
            <a:srgbClr val="A4A3A4"/>
          </p15:clr>
        </p15:guide>
        <p15:guide id="2" pos="34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C6D"/>
    <a:srgbClr val="194A68"/>
    <a:srgbClr val="FFF4E4"/>
    <a:srgbClr val="3A3A3A"/>
    <a:srgbClr val="BABABA"/>
    <a:srgbClr val="5287A8"/>
    <a:srgbClr val="156082"/>
    <a:srgbClr val="ACD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21" autoAdjust="0"/>
    <p:restoredTop sz="94689" autoAdjust="0"/>
  </p:normalViewPr>
  <p:slideViewPr>
    <p:cSldViewPr snapToGrid="0" showGuides="1">
      <p:cViewPr varScale="1">
        <p:scale>
          <a:sx n="83" d="100"/>
          <a:sy n="83" d="100"/>
        </p:scale>
        <p:origin x="149" y="67"/>
      </p:cViewPr>
      <p:guideLst>
        <p:guide orient="horz" pos="4535"/>
        <p:guide pos="3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7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0926212-3CAC-B939-B5E1-F1720D68DE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175E92-FBFA-B728-C403-36369443A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F376A-9283-4FA1-AAEC-4E7F5E2277A4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FEDE3-4DA1-9659-91C2-0C63D140D6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FF285-481C-7CFC-452F-986862EC9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AD3FB-509D-4838-965A-63C043B5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61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AD36F-0D89-450E-ADCC-FBE6048D914F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52032-2AAE-417C-B2A0-2018F8FEA3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60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76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1D2D-B8CC-D663-90AB-E2FC9EE6B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4CF9D5E4-7993-C999-3203-CC196D8B2B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3F5528E-C8E6-877E-E779-13FA3750F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0077BD-F471-AC95-2007-4266EC6AD0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583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1D2D-B8CC-D663-90AB-E2FC9EE6B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4CF9D5E4-7993-C999-3203-CC196D8B2B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3F5528E-C8E6-877E-E779-13FA3750F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0077BD-F471-AC95-2007-4266EC6AD0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583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E6B1D7-1FD7-6CCA-448B-F07D4D412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1C86695C-5991-F3EC-DE72-AC69B2BC46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860BD10-45A1-3BA6-71AB-C0C5197450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66DB9B8-8FAF-695B-B93C-F968798CBB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654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89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5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3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34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0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3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96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04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0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796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1A3B27C-6660-F0F5-5858-B76F370503E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71825A8-EDEE-8AB4-58FE-723AA781F46F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671A5AF-9C47-1A8F-77D0-5E7644F8985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0DE8887-EB35-A655-475C-3E9CBC597C60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53BBB00-DCB2-9946-0747-F909308B7B7A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1E35F836-7E40-0FE4-8764-90D4A25805B6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5F34BD6-FBA0-C859-987E-840C46FBCF3A}"/>
              </a:ext>
            </a:extLst>
          </p:cNvPr>
          <p:cNvSpPr txBox="1"/>
          <p:nvPr/>
        </p:nvSpPr>
        <p:spPr>
          <a:xfrm>
            <a:off x="1660956" y="4743611"/>
            <a:ext cx="69697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RAG: BUSCA WEB, RESOURCES</a:t>
            </a:r>
            <a:r>
              <a:rPr lang="pt-BR" sz="36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 </a:t>
            </a:r>
            <a:r>
              <a:rPr lang="pt-BR" sz="36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E A LÓGICA DOS ANEXOS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6593667-8344-D095-5801-7A17A296B1D1}"/>
              </a:ext>
            </a:extLst>
          </p:cNvPr>
          <p:cNvSpPr txBox="1"/>
          <p:nvPr/>
        </p:nvSpPr>
        <p:spPr>
          <a:xfrm>
            <a:off x="2163869" y="6509188"/>
            <a:ext cx="603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GEORGE MARMELSTEIN</a:t>
            </a:r>
          </a:p>
        </p:txBody>
      </p:sp>
    </p:spTree>
    <p:extLst>
      <p:ext uri="{BB962C8B-B14F-4D97-AF65-F5344CB8AC3E}">
        <p14:creationId xmlns:p14="http://schemas.microsoft.com/office/powerpoint/2010/main" val="390676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9F60EB-CC64-5AA4-A9C0-5AFB239BD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8C21CEF-7336-0348-EDA7-8FDB3FEE52BB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4971D48-163A-BB5E-9C8D-04B97D5476AD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43C1E2E-9D6C-8C3F-121D-3DCA2396D24F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34BF9E1-1405-1926-6E67-C918E989B0DE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2730C70-FF43-2E8F-70DF-048B030A9548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93A74D5-BC06-BFFC-4750-CF177B6F8A87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97F6D75-A270-7029-559A-445083E5733A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1" name="Imagem 20" descr="Imagem de vídeo game&#10;&#10;O conteúdo gerado por IA pode estar incorreto.">
            <a:extLst>
              <a:ext uri="{FF2B5EF4-FFF2-40B4-BE49-F238E27FC236}">
                <a16:creationId xmlns:a16="http://schemas.microsoft.com/office/drawing/2014/main" id="{BE388684-D6B1-1C1B-8184-8B2905BCD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9" r="27355"/>
          <a:stretch>
            <a:fillRect/>
          </a:stretch>
        </p:blipFill>
        <p:spPr>
          <a:xfrm>
            <a:off x="3170582" y="6892"/>
            <a:ext cx="4711147" cy="719931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37B0C9B-ECD6-2FB5-A509-8FEB79676855}"/>
              </a:ext>
            </a:extLst>
          </p:cNvPr>
          <p:cNvSpPr txBox="1"/>
          <p:nvPr/>
        </p:nvSpPr>
        <p:spPr>
          <a:xfrm>
            <a:off x="230716" y="245331"/>
            <a:ext cx="818748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O CONHECIMENTO DA MÁQUINA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C523972-413A-BD70-F015-74CA926664E0}"/>
              </a:ext>
            </a:extLst>
          </p:cNvPr>
          <p:cNvSpPr txBox="1"/>
          <p:nvPr/>
        </p:nvSpPr>
        <p:spPr>
          <a:xfrm>
            <a:off x="3255003" y="6315949"/>
            <a:ext cx="4367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CONHECIMENTO PARAMÉTRICO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5441A14-6A96-97D3-AB5F-E2DFB542985A}"/>
              </a:ext>
            </a:extLst>
          </p:cNvPr>
          <p:cNvSpPr txBox="1"/>
          <p:nvPr/>
        </p:nvSpPr>
        <p:spPr>
          <a:xfrm>
            <a:off x="4363064" y="4069389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PROBABILÍSTICO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7ADA94E-91B3-743C-656D-DD47766BBD7A}"/>
              </a:ext>
            </a:extLst>
          </p:cNvPr>
          <p:cNvSpPr txBox="1"/>
          <p:nvPr/>
        </p:nvSpPr>
        <p:spPr>
          <a:xfrm>
            <a:off x="4363064" y="4563028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FREQUENTISTA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95E7941-1527-EA84-B048-DB655FA364B6}"/>
              </a:ext>
            </a:extLst>
          </p:cNvPr>
          <p:cNvSpPr txBox="1"/>
          <p:nvPr/>
        </p:nvSpPr>
        <p:spPr>
          <a:xfrm>
            <a:off x="4363064" y="5013604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ESTÁTICO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EF8CC43-F885-D92F-F97F-026ACB84C259}"/>
              </a:ext>
            </a:extLst>
          </p:cNvPr>
          <p:cNvSpPr txBox="1"/>
          <p:nvPr/>
        </p:nvSpPr>
        <p:spPr>
          <a:xfrm>
            <a:off x="4363064" y="5510560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CONGELADO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D0B472DF-4C26-5248-02F9-E69A2BC30A54}"/>
              </a:ext>
            </a:extLst>
          </p:cNvPr>
          <p:cNvSpPr txBox="1"/>
          <p:nvPr/>
        </p:nvSpPr>
        <p:spPr>
          <a:xfrm>
            <a:off x="4363064" y="5961136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DATADO (CUTOFF)</a:t>
            </a:r>
          </a:p>
        </p:txBody>
      </p:sp>
      <p:pic>
        <p:nvPicPr>
          <p:cNvPr id="29" name="Imagem 28" descr="Uma imagem contendo luz, mesa, aceso, placa&#10;&#10;O conteúdo gerado por IA pode estar incorreto.">
            <a:extLst>
              <a:ext uri="{FF2B5EF4-FFF2-40B4-BE49-F238E27FC236}">
                <a16:creationId xmlns:a16="http://schemas.microsoft.com/office/drawing/2014/main" id="{BA0438BF-FE9F-3715-779C-5288255633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09" y="1916609"/>
            <a:ext cx="3492762" cy="2328508"/>
          </a:xfrm>
          <a:prstGeom prst="rect">
            <a:avLst/>
          </a:prstGeom>
        </p:spPr>
      </p:pic>
      <p:sp>
        <p:nvSpPr>
          <p:cNvPr id="30" name="CaixaDeTexto 29">
            <a:extLst>
              <a:ext uri="{FF2B5EF4-FFF2-40B4-BE49-F238E27FC236}">
                <a16:creationId xmlns:a16="http://schemas.microsoft.com/office/drawing/2014/main" id="{03A9B097-B33F-D7CC-8F43-A59DAFFB3E2E}"/>
              </a:ext>
            </a:extLst>
          </p:cNvPr>
          <p:cNvSpPr txBox="1"/>
          <p:nvPr/>
        </p:nvSpPr>
        <p:spPr>
          <a:xfrm>
            <a:off x="165940" y="4336495"/>
            <a:ext cx="30156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CONHECIMENTO DE SISTEMA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F3E5F9E-9412-8C73-CDBC-B5B66E9454A9}"/>
              </a:ext>
            </a:extLst>
          </p:cNvPr>
          <p:cNvSpPr txBox="1"/>
          <p:nvPr/>
        </p:nvSpPr>
        <p:spPr>
          <a:xfrm>
            <a:off x="589903" y="5266831"/>
            <a:ext cx="2075197" cy="52322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“CÓDIGO DE CONDUTA”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8A65DBA4-EC27-EB44-A6C2-23F17427D02A}"/>
              </a:ext>
            </a:extLst>
          </p:cNvPr>
          <p:cNvSpPr txBox="1"/>
          <p:nvPr/>
        </p:nvSpPr>
        <p:spPr>
          <a:xfrm>
            <a:off x="630663" y="5961135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RECURSOS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F5A5FCA-17A9-D76C-7750-C430B5CD24FA}"/>
              </a:ext>
            </a:extLst>
          </p:cNvPr>
          <p:cNvSpPr txBox="1"/>
          <p:nvPr/>
        </p:nvSpPr>
        <p:spPr>
          <a:xfrm>
            <a:off x="636153" y="6460463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GUARDRAILS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9996785-943F-006B-E4BC-294C78E42416}"/>
              </a:ext>
            </a:extLst>
          </p:cNvPr>
          <p:cNvSpPr txBox="1"/>
          <p:nvPr/>
        </p:nvSpPr>
        <p:spPr>
          <a:xfrm>
            <a:off x="7144968" y="4288838"/>
            <a:ext cx="3807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CONHECIMENTO EXTERNO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8B279D47-E7B5-6025-6A77-6D80B6A9110A}"/>
              </a:ext>
            </a:extLst>
          </p:cNvPr>
          <p:cNvSpPr txBox="1"/>
          <p:nvPr/>
        </p:nvSpPr>
        <p:spPr>
          <a:xfrm>
            <a:off x="8115018" y="5173181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CONTEXTUAL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DBFD3B1F-ACB4-CC41-546E-7A4340D52E57}"/>
              </a:ext>
            </a:extLst>
          </p:cNvPr>
          <p:cNvSpPr txBox="1"/>
          <p:nvPr/>
        </p:nvSpPr>
        <p:spPr>
          <a:xfrm>
            <a:off x="8125073" y="5721100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DINÂMICO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DE80099E-58BC-E9DE-0ABE-97DA8E2A64EF}"/>
              </a:ext>
            </a:extLst>
          </p:cNvPr>
          <p:cNvSpPr txBox="1"/>
          <p:nvPr/>
        </p:nvSpPr>
        <p:spPr>
          <a:xfrm>
            <a:off x="8060834" y="6211540"/>
            <a:ext cx="2183563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LIMITADO (TAMANHO)</a:t>
            </a:r>
          </a:p>
        </p:txBody>
      </p:sp>
      <p:pic>
        <p:nvPicPr>
          <p:cNvPr id="42" name="Imagem 41" descr="Uma imagem contendo no interior, mesa, relógio, pequeno&#10;&#10;O conteúdo gerado por IA pode estar incorreto.">
            <a:extLst>
              <a:ext uri="{FF2B5EF4-FFF2-40B4-BE49-F238E27FC236}">
                <a16:creationId xmlns:a16="http://schemas.microsoft.com/office/drawing/2014/main" id="{660D991A-520E-B7F6-F88A-660A8C7753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012" y="2142292"/>
            <a:ext cx="2824748" cy="188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23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2" grpId="0"/>
      <p:bldP spid="23" grpId="0" animBg="1"/>
      <p:bldP spid="24" grpId="0" animBg="1"/>
      <p:bldP spid="25" grpId="0" animBg="1"/>
      <p:bldP spid="26" grpId="0" animBg="1"/>
      <p:bldP spid="27" grpId="0" animBg="1"/>
      <p:bldP spid="30" grpId="0"/>
      <p:bldP spid="31" grpId="0" animBg="1"/>
      <p:bldP spid="32" grpId="0" animBg="1"/>
      <p:bldP spid="33" grpId="0" animBg="1"/>
      <p:bldP spid="34" grpId="0"/>
      <p:bldP spid="36" grpId="0" animBg="1"/>
      <p:bldP spid="38" grpId="0" animBg="1"/>
      <p:bldP spid="3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7F91A-B0BF-6123-8CD2-388F580B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241DC01E-8691-87FE-FE39-3711F419C305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D2D9EE9-23BB-6D9E-BE66-3BC1981538F0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30E2534-E81F-6279-19FF-A095EF68B06E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07A99E6-5767-C3DE-F7AA-D7D07C69F397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CA5D342-94C7-74B8-E378-270926843555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72FF53-21D4-D58B-AEC3-6FD2777696A8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8142ABC-F946-4027-DB80-5D277866D007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146126E-257C-B607-F6D3-DC2C1CFCB6EE}"/>
              </a:ext>
            </a:extLst>
          </p:cNvPr>
          <p:cNvSpPr txBox="1"/>
          <p:nvPr/>
        </p:nvSpPr>
        <p:spPr>
          <a:xfrm>
            <a:off x="1473617" y="219041"/>
            <a:ext cx="7852528" cy="163121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RAG – RETRIEVAL AUGUMENTED GENERATION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(Geração Aumentada por Recuperação)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2" name="Text 5">
            <a:extLst>
              <a:ext uri="{FF2B5EF4-FFF2-40B4-BE49-F238E27FC236}">
                <a16:creationId xmlns:a16="http://schemas.microsoft.com/office/drawing/2014/main" id="{BB3C4111-203B-A21A-A372-AA44787DD523}"/>
              </a:ext>
            </a:extLst>
          </p:cNvPr>
          <p:cNvSpPr/>
          <p:nvPr/>
        </p:nvSpPr>
        <p:spPr>
          <a:xfrm>
            <a:off x="793919" y="2177554"/>
            <a:ext cx="2386707" cy="2577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marR="0" lvl="0" indent="0" algn="l" defTabSz="457200" rtl="0" eaLnBrk="1" fontAlgn="auto" latinLnBrk="0" hangingPunct="1">
              <a:lnSpc>
                <a:spcPts val="20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Poppins" pitchFamily="34" charset="-120"/>
              </a:rPr>
              <a:t>CONCEITO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3" name="Text 6">
            <a:extLst>
              <a:ext uri="{FF2B5EF4-FFF2-40B4-BE49-F238E27FC236}">
                <a16:creationId xmlns:a16="http://schemas.microsoft.com/office/drawing/2014/main" id="{5AAE08E5-027A-0EA6-3395-32EAB021BD72}"/>
              </a:ext>
            </a:extLst>
          </p:cNvPr>
          <p:cNvSpPr/>
          <p:nvPr/>
        </p:nvSpPr>
        <p:spPr>
          <a:xfrm>
            <a:off x="793919" y="2534245"/>
            <a:ext cx="4428530" cy="1055688"/>
          </a:xfrm>
          <a:prstGeom prst="rect">
            <a:avLst/>
          </a:prstGeom>
          <a:solidFill>
            <a:schemeClr val="tx1">
              <a:alpha val="74000"/>
            </a:schemeClr>
          </a:solidFill>
          <a:ln/>
        </p:spPr>
        <p:txBody>
          <a:bodyPr wrap="square" rtlCol="0" anchor="t"/>
          <a:lstStyle/>
          <a:p>
            <a:pPr marL="0" marR="0" lvl="0" indent="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É a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técnica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que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permite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que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o LLM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busque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conteúdo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relevante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em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uma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base de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conhecimento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para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usá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-lo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como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contexto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da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geração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de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texto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.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A4A883CB-D1B9-4634-DA54-C1FFF93CAE25}"/>
              </a:ext>
            </a:extLst>
          </p:cNvPr>
          <p:cNvSpPr/>
          <p:nvPr/>
        </p:nvSpPr>
        <p:spPr>
          <a:xfrm>
            <a:off x="420130" y="2187144"/>
            <a:ext cx="324852" cy="3487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1</a:t>
            </a:r>
          </a:p>
        </p:txBody>
      </p:sp>
      <p:sp>
        <p:nvSpPr>
          <p:cNvPr id="38" name="Text 5">
            <a:extLst>
              <a:ext uri="{FF2B5EF4-FFF2-40B4-BE49-F238E27FC236}">
                <a16:creationId xmlns:a16="http://schemas.microsoft.com/office/drawing/2014/main" id="{98033E72-0F7D-33C6-8512-396F9F7526A3}"/>
              </a:ext>
            </a:extLst>
          </p:cNvPr>
          <p:cNvSpPr/>
          <p:nvPr/>
        </p:nvSpPr>
        <p:spPr>
          <a:xfrm>
            <a:off x="738927" y="4328436"/>
            <a:ext cx="2386707" cy="2577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marR="0" lvl="0" indent="0" algn="l" defTabSz="457200" rtl="0" eaLnBrk="1" fontAlgn="auto" latinLnBrk="0" hangingPunct="1">
              <a:lnSpc>
                <a:spcPts val="20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Poppins" pitchFamily="34" charset="-120"/>
              </a:rPr>
              <a:t>BASE DE CONHECIMENTO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9" name="Text 6">
            <a:extLst>
              <a:ext uri="{FF2B5EF4-FFF2-40B4-BE49-F238E27FC236}">
                <a16:creationId xmlns:a16="http://schemas.microsoft.com/office/drawing/2014/main" id="{F6F36D17-43C4-11FB-C4C7-E656992268CF}"/>
              </a:ext>
            </a:extLst>
          </p:cNvPr>
          <p:cNvSpPr/>
          <p:nvPr/>
        </p:nvSpPr>
        <p:spPr>
          <a:xfrm>
            <a:off x="738926" y="4685127"/>
            <a:ext cx="4587217" cy="1654970"/>
          </a:xfrm>
          <a:prstGeom prst="rect">
            <a:avLst/>
          </a:prstGeom>
          <a:solidFill>
            <a:schemeClr val="tx1">
              <a:alpha val="74000"/>
            </a:schemeClr>
          </a:solidFill>
          <a:ln/>
        </p:spPr>
        <p:txBody>
          <a:bodyPr wrap="square" rtlCol="0" anchor="t"/>
          <a:lstStyle/>
          <a:p>
            <a:pPr marL="0" marR="0" lvl="0" indent="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O RAG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pode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envolver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uma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base de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conhecimento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anexada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pelo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usuário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ou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uma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base externa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na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web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ou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em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APIs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proprietárias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(MCP).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0" name="Retângulo: Cantos Arredondados 39">
            <a:extLst>
              <a:ext uri="{FF2B5EF4-FFF2-40B4-BE49-F238E27FC236}">
                <a16:creationId xmlns:a16="http://schemas.microsoft.com/office/drawing/2014/main" id="{65CE1B2E-46ED-734F-4A91-5FF8F7AC1DB6}"/>
              </a:ext>
            </a:extLst>
          </p:cNvPr>
          <p:cNvSpPr/>
          <p:nvPr/>
        </p:nvSpPr>
        <p:spPr>
          <a:xfrm>
            <a:off x="365138" y="4338026"/>
            <a:ext cx="324852" cy="3487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2</a:t>
            </a:r>
          </a:p>
        </p:txBody>
      </p:sp>
      <p:sp>
        <p:nvSpPr>
          <p:cNvPr id="41" name="Text 5">
            <a:extLst>
              <a:ext uri="{FF2B5EF4-FFF2-40B4-BE49-F238E27FC236}">
                <a16:creationId xmlns:a16="http://schemas.microsoft.com/office/drawing/2014/main" id="{57762BBB-8912-272F-57B9-FCDCFA5476F9}"/>
              </a:ext>
            </a:extLst>
          </p:cNvPr>
          <p:cNvSpPr/>
          <p:nvPr/>
        </p:nvSpPr>
        <p:spPr>
          <a:xfrm>
            <a:off x="5865112" y="2177554"/>
            <a:ext cx="2386707" cy="2577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marR="0" lvl="0" indent="0" algn="l" defTabSz="457200" rtl="0" eaLnBrk="1" fontAlgn="auto" latinLnBrk="0" hangingPunct="1">
              <a:lnSpc>
                <a:spcPts val="20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Poppins" pitchFamily="34" charset="-120"/>
              </a:rPr>
              <a:t>VANTAGENS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2" name="Text 6">
            <a:extLst>
              <a:ext uri="{FF2B5EF4-FFF2-40B4-BE49-F238E27FC236}">
                <a16:creationId xmlns:a16="http://schemas.microsoft.com/office/drawing/2014/main" id="{2015A4D0-243B-024A-6E71-0A52167722D1}"/>
              </a:ext>
            </a:extLst>
          </p:cNvPr>
          <p:cNvSpPr/>
          <p:nvPr/>
        </p:nvSpPr>
        <p:spPr>
          <a:xfrm>
            <a:off x="5865111" y="2534244"/>
            <a:ext cx="4610379" cy="1465241"/>
          </a:xfrm>
          <a:prstGeom prst="rect">
            <a:avLst/>
          </a:prstGeom>
          <a:solidFill>
            <a:schemeClr val="tx1">
              <a:alpha val="74000"/>
            </a:schemeClr>
          </a:solidFill>
          <a:ln/>
        </p:spPr>
        <p:txBody>
          <a:bodyPr wrap="square" rtlCol="0" anchor="t"/>
          <a:lstStyle/>
          <a:p>
            <a:pPr marL="342900" marR="0" lvl="0" indent="-34290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000" b="1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Mitigar</a:t>
            </a:r>
            <a:r>
              <a:rPr lang="en-US" sz="2000" b="1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000" b="1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alucinações</a:t>
            </a:r>
            <a:endParaRPr lang="en-US" sz="2000" b="1" dirty="0">
              <a:solidFill>
                <a:srgbClr val="E5E0DF"/>
              </a:solidFill>
              <a:latin typeface="Nexa Extra Light" panose="00000200000000000000" pitchFamily="2" charset="0"/>
              <a:ea typeface="Roboto" pitchFamily="34" charset="-122"/>
              <a:cs typeface="Roboto" pitchFamily="34" charset="-120"/>
            </a:endParaRPr>
          </a:p>
          <a:p>
            <a:pPr marL="342900" marR="0" lvl="0" indent="-34290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Personalização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E5E0DF"/>
              </a:solidFill>
              <a:effectLst/>
              <a:uLnTx/>
              <a:uFillTx/>
              <a:latin typeface="Nexa Extra Light" panose="00000200000000000000" pitchFamily="2" charset="0"/>
              <a:ea typeface="Roboto" pitchFamily="34" charset="-122"/>
              <a:cs typeface="Roboto" pitchFamily="34" charset="-120"/>
            </a:endParaRPr>
          </a:p>
          <a:p>
            <a:pPr marL="342900" marR="0" lvl="0" indent="-34290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000" b="1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Controle de </a:t>
            </a:r>
            <a:r>
              <a:rPr lang="en-US" sz="2000" b="1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fonte</a:t>
            </a:r>
            <a:endParaRPr lang="en-US" sz="2000" b="1" dirty="0">
              <a:solidFill>
                <a:srgbClr val="E5E0DF"/>
              </a:solidFill>
              <a:latin typeface="Nexa Extra Light" panose="00000200000000000000" pitchFamily="2" charset="0"/>
              <a:ea typeface="Roboto" pitchFamily="34" charset="-122"/>
              <a:cs typeface="Roboto" pitchFamily="34" charset="-120"/>
            </a:endParaRPr>
          </a:p>
          <a:p>
            <a:pPr marL="342900" marR="0" lvl="0" indent="-34290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Atualização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dinâmica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</a:p>
          <a:p>
            <a:pPr marL="342900" marR="0" lvl="0" indent="-34290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000" b="1" baseline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Otimização</a:t>
            </a:r>
            <a:r>
              <a:rPr lang="en-US" sz="2000" b="1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de tokens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3" name="Retângulo: Cantos Arredondados 42">
            <a:extLst>
              <a:ext uri="{FF2B5EF4-FFF2-40B4-BE49-F238E27FC236}">
                <a16:creationId xmlns:a16="http://schemas.microsoft.com/office/drawing/2014/main" id="{A4DE06F9-3567-73BC-A91F-6062FFF42C71}"/>
              </a:ext>
            </a:extLst>
          </p:cNvPr>
          <p:cNvSpPr/>
          <p:nvPr/>
        </p:nvSpPr>
        <p:spPr>
          <a:xfrm>
            <a:off x="5491323" y="2187144"/>
            <a:ext cx="324852" cy="3487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3</a:t>
            </a:r>
          </a:p>
        </p:txBody>
      </p:sp>
      <p:sp>
        <p:nvSpPr>
          <p:cNvPr id="44" name="Text 5">
            <a:extLst>
              <a:ext uri="{FF2B5EF4-FFF2-40B4-BE49-F238E27FC236}">
                <a16:creationId xmlns:a16="http://schemas.microsoft.com/office/drawing/2014/main" id="{56E4516E-D188-636B-17E5-C0C10FB9F782}"/>
              </a:ext>
            </a:extLst>
          </p:cNvPr>
          <p:cNvSpPr/>
          <p:nvPr/>
        </p:nvSpPr>
        <p:spPr>
          <a:xfrm>
            <a:off x="5810120" y="4328436"/>
            <a:ext cx="2386707" cy="2577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marR="0" lvl="0" indent="0" algn="l" defTabSz="457200" rtl="0" eaLnBrk="1" fontAlgn="auto" latinLnBrk="0" hangingPunct="1">
              <a:lnSpc>
                <a:spcPts val="20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Poppins" pitchFamily="34" charset="-120"/>
              </a:rPr>
              <a:t>FALHAS COMUNS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5" name="Text 6">
            <a:extLst>
              <a:ext uri="{FF2B5EF4-FFF2-40B4-BE49-F238E27FC236}">
                <a16:creationId xmlns:a16="http://schemas.microsoft.com/office/drawing/2014/main" id="{E7882C4D-E3DB-723A-F191-BF79092E5D9E}"/>
              </a:ext>
            </a:extLst>
          </p:cNvPr>
          <p:cNvSpPr/>
          <p:nvPr/>
        </p:nvSpPr>
        <p:spPr>
          <a:xfrm>
            <a:off x="5810119" y="4685126"/>
            <a:ext cx="4587217" cy="2254254"/>
          </a:xfrm>
          <a:prstGeom prst="rect">
            <a:avLst/>
          </a:prstGeom>
          <a:solidFill>
            <a:schemeClr val="tx1">
              <a:alpha val="74000"/>
            </a:schemeClr>
          </a:solidFill>
          <a:ln/>
        </p:spPr>
        <p:txBody>
          <a:bodyPr wrap="square" rtlCol="0" anchor="t"/>
          <a:lstStyle/>
          <a:p>
            <a:pPr marL="0" marR="0" lvl="0" indent="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- O Sistema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vê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apenas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fragmentos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e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não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documentos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inteiros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.</a:t>
            </a:r>
          </a:p>
          <a:p>
            <a:pPr marL="342900" marR="0" lvl="0" indent="-34290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O LLM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pode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não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ativar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a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busca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adequadamente</a:t>
            </a:r>
            <a:endParaRPr lang="en-US" sz="2000" b="1" noProof="0" dirty="0">
              <a:solidFill>
                <a:srgbClr val="E5E0DF"/>
              </a:solidFill>
              <a:latin typeface="Nexa Extra Light" panose="00000200000000000000" pitchFamily="2" charset="0"/>
              <a:ea typeface="Roboto" pitchFamily="34" charset="-122"/>
              <a:cs typeface="Roboto" pitchFamily="34" charset="-120"/>
            </a:endParaRPr>
          </a:p>
          <a:p>
            <a:pPr marL="342900" marR="0" lvl="0" indent="-34290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2000" b="1" i="0" u="none" strike="noStrike" kern="1200" cap="none" spc="0" normalizeH="0" baseline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Pode haver </a:t>
            </a:r>
            <a:r>
              <a:rPr kumimoji="0" lang="en-US" sz="2000" b="1" i="0" u="none" strike="noStrike" kern="1200" cap="none" spc="0" normalizeH="0" baseline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interpretação</a:t>
            </a:r>
            <a:r>
              <a:rPr kumimoji="0" lang="en-US" sz="2000" b="1" i="0" u="none" strike="noStrike" kern="1200" cap="none" spc="0" normalizeH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kumimoji="0" lang="en-US" sz="2000" b="1" i="0" u="none" strike="noStrike" kern="1200" cap="none" spc="0" normalizeH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equivocada</a:t>
            </a:r>
            <a:r>
              <a:rPr kumimoji="0" lang="en-US" sz="2000" b="1" i="0" u="none" strike="noStrike" kern="1200" cap="none" spc="0" normalizeH="0" dirty="0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do </a:t>
            </a:r>
            <a:r>
              <a:rPr kumimoji="0" lang="en-US" sz="2000" b="1" i="0" u="none" strike="noStrike" kern="1200" cap="none" spc="0" normalizeH="0" dirty="0" err="1">
                <a:ln>
                  <a:noFill/>
                </a:ln>
                <a:solidFill>
                  <a:srgbClr val="E5E0DF"/>
                </a:solidFill>
                <a:effectLst/>
                <a:uLnTx/>
                <a:uFillTx/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texto</a:t>
            </a:r>
            <a:endParaRPr kumimoji="0" lang="en-US" sz="2000" b="1" i="0" u="none" strike="noStrike" kern="1200" cap="none" spc="0" normalizeH="0" dirty="0">
              <a:ln>
                <a:noFill/>
              </a:ln>
              <a:solidFill>
                <a:srgbClr val="E5E0DF"/>
              </a:solidFill>
              <a:effectLst/>
              <a:uLnTx/>
              <a:uFillTx/>
              <a:latin typeface="Nexa Extra Light" panose="00000200000000000000" pitchFamily="2" charset="0"/>
              <a:ea typeface="Roboto" pitchFamily="34" charset="-122"/>
              <a:cs typeface="Roboto" pitchFamily="34" charset="-120"/>
            </a:endParaRPr>
          </a:p>
          <a:p>
            <a:pPr marL="342900" marR="0" lvl="0" indent="-342900" algn="l" defTabSz="457200" rtl="0" eaLnBrk="1" fontAlgn="auto" latinLnBrk="0" hangingPunct="1">
              <a:lnSpc>
                <a:spcPts val="207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000" b="1" baseline="0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Quando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mais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longo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o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documento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,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maior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a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degradação</a:t>
            </a:r>
            <a:r>
              <a:rPr lang="en-US" sz="2000" b="1" noProof="0" dirty="0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 do </a:t>
            </a:r>
            <a:r>
              <a:rPr lang="en-US" sz="2000" b="1" noProof="0" dirty="0" err="1">
                <a:solidFill>
                  <a:srgbClr val="E5E0DF"/>
                </a:solidFill>
                <a:latin typeface="Nexa Extra Light" panose="00000200000000000000" pitchFamily="2" charset="0"/>
                <a:ea typeface="Roboto" pitchFamily="34" charset="-122"/>
                <a:cs typeface="Roboto" pitchFamily="34" charset="-120"/>
              </a:rPr>
              <a:t>contexto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6" name="Retângulo: Cantos Arredondados 45">
            <a:extLst>
              <a:ext uri="{FF2B5EF4-FFF2-40B4-BE49-F238E27FC236}">
                <a16:creationId xmlns:a16="http://schemas.microsoft.com/office/drawing/2014/main" id="{650023FD-1149-27E4-DF41-77DEBEB31A86}"/>
              </a:ext>
            </a:extLst>
          </p:cNvPr>
          <p:cNvSpPr/>
          <p:nvPr/>
        </p:nvSpPr>
        <p:spPr>
          <a:xfrm>
            <a:off x="5436331" y="4338026"/>
            <a:ext cx="324852" cy="3487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445927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indefinit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4" dur="indefinite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8" dur="indefinite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indefinite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5" grpId="0" animBg="1"/>
      <p:bldP spid="4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7F91A-B0BF-6123-8CD2-388F580B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241DC01E-8691-87FE-FE39-3711F419C305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D2D9EE9-23BB-6D9E-BE66-3BC1981538F0}"/>
              </a:ext>
            </a:extLst>
          </p:cNvPr>
          <p:cNvSpPr/>
          <p:nvPr/>
        </p:nvSpPr>
        <p:spPr>
          <a:xfrm>
            <a:off x="5795173" y="940287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30E2534-E81F-6279-19FF-A095EF68B06E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07A99E6-5767-C3DE-F7AA-D7D07C69F397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CA5D342-94C7-74B8-E378-270926843555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72FF53-21D4-D58B-AEC3-6FD2777696A8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8142ABC-F946-4027-DB80-5D277866D007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A2E322F9-EE9B-D8BD-D162-FD11337DBB7E}"/>
              </a:ext>
            </a:extLst>
          </p:cNvPr>
          <p:cNvSpPr txBox="1"/>
          <p:nvPr/>
        </p:nvSpPr>
        <p:spPr>
          <a:xfrm>
            <a:off x="2804272" y="5446266"/>
            <a:ext cx="51912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DUAS TÉCNICAS </a:t>
            </a:r>
            <a:r>
              <a:rPr lang="pt-BR" sz="40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ANEXOS</a:t>
            </a:r>
          </a:p>
        </p:txBody>
      </p:sp>
      <p:sp>
        <p:nvSpPr>
          <p:cNvPr id="2" name="Fluxograma: Processo Alternativo 1">
            <a:extLst>
              <a:ext uri="{FF2B5EF4-FFF2-40B4-BE49-F238E27FC236}">
                <a16:creationId xmlns:a16="http://schemas.microsoft.com/office/drawing/2014/main" id="{36A221C5-74ED-6989-1D82-0BA906B229D1}"/>
              </a:ext>
            </a:extLst>
          </p:cNvPr>
          <p:cNvSpPr/>
          <p:nvPr/>
        </p:nvSpPr>
        <p:spPr>
          <a:xfrm>
            <a:off x="1241330" y="243662"/>
            <a:ext cx="3236592" cy="5105240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A2E1FF01-BD12-3147-E9BE-E513C331B38E}"/>
              </a:ext>
            </a:extLst>
          </p:cNvPr>
          <p:cNvSpPr/>
          <p:nvPr/>
        </p:nvSpPr>
        <p:spPr>
          <a:xfrm>
            <a:off x="6364824" y="223250"/>
            <a:ext cx="3236592" cy="5146064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37DDDF5-9D5B-0243-AA74-7054A24B6134}"/>
              </a:ext>
            </a:extLst>
          </p:cNvPr>
          <p:cNvSpPr txBox="1"/>
          <p:nvPr/>
        </p:nvSpPr>
        <p:spPr>
          <a:xfrm>
            <a:off x="1323920" y="1083637"/>
            <a:ext cx="3040690" cy="8771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As “cartas” ficam fechadas e são consultadas sob demanda. 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54DB236-A2A8-AA93-BB0E-12726BBDD1D8}"/>
              </a:ext>
            </a:extLst>
          </p:cNvPr>
          <p:cNvSpPr txBox="1"/>
          <p:nvPr/>
        </p:nvSpPr>
        <p:spPr>
          <a:xfrm>
            <a:off x="6472681" y="1044901"/>
            <a:ext cx="3040690" cy="8771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Todas as “cartas” são abertas e jogadas na janela de contexto. 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06B84A1-A991-EE04-3A24-FADF49EF25E5}"/>
              </a:ext>
            </a:extLst>
          </p:cNvPr>
          <p:cNvSpPr txBox="1"/>
          <p:nvPr/>
        </p:nvSpPr>
        <p:spPr>
          <a:xfrm>
            <a:off x="1313045" y="2180087"/>
            <a:ext cx="3040690" cy="8771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Vantagem: analisa textos maiores do que a janela de contexto.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74C87BCA-2343-C86F-ED6F-3760D9039044}"/>
              </a:ext>
            </a:extLst>
          </p:cNvPr>
          <p:cNvSpPr txBox="1"/>
          <p:nvPr/>
        </p:nvSpPr>
        <p:spPr>
          <a:xfrm>
            <a:off x="1297994" y="3276537"/>
            <a:ext cx="3040690" cy="61555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Desvantagem: pode perder detalhes.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E0CCB81-0805-6BF7-CB5C-660559E9FA5A}"/>
              </a:ext>
            </a:extLst>
          </p:cNvPr>
          <p:cNvSpPr txBox="1"/>
          <p:nvPr/>
        </p:nvSpPr>
        <p:spPr>
          <a:xfrm>
            <a:off x="6472681" y="2163637"/>
            <a:ext cx="3085752" cy="8771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Vantagem: analisa com detalhes todo o texto com perda mínima.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37189756-348C-B29B-480E-9BE534C144B0}"/>
              </a:ext>
            </a:extLst>
          </p:cNvPr>
          <p:cNvSpPr txBox="1"/>
          <p:nvPr/>
        </p:nvSpPr>
        <p:spPr>
          <a:xfrm>
            <a:off x="6465866" y="3235528"/>
            <a:ext cx="3085752" cy="61555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Desvantagem: limitado a </a:t>
            </a:r>
            <a:r>
              <a:rPr lang="pt-BR" sz="1700" dirty="0" err="1">
                <a:solidFill>
                  <a:prstClr val="white"/>
                </a:solidFill>
                <a:latin typeface="Nexa Extra Light" panose="00000200000000000000" pitchFamily="2" charset="0"/>
              </a:rPr>
              <a:t>jaela</a:t>
            </a: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 de contexto.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BF74AAE-4982-43CE-E391-F5AB5F24B168}"/>
              </a:ext>
            </a:extLst>
          </p:cNvPr>
          <p:cNvSpPr txBox="1"/>
          <p:nvPr/>
        </p:nvSpPr>
        <p:spPr>
          <a:xfrm>
            <a:off x="1309808" y="4086818"/>
            <a:ext cx="3040690" cy="7386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400" dirty="0">
                <a:solidFill>
                  <a:prstClr val="white"/>
                </a:solidFill>
                <a:latin typeface="Nexa Extra Light" panose="00000200000000000000" pitchFamily="2" charset="0"/>
              </a:rPr>
              <a:t>Uso: para documentos grandes, o LLM tende a usar essa técnica por padrão.</a:t>
            </a:r>
            <a:endParaRPr lang="pt-BR" sz="14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5D461D3-A5FC-192D-4BA9-DEA9503EDF52}"/>
              </a:ext>
            </a:extLst>
          </p:cNvPr>
          <p:cNvSpPr txBox="1"/>
          <p:nvPr/>
        </p:nvSpPr>
        <p:spPr>
          <a:xfrm>
            <a:off x="6452402" y="4052704"/>
            <a:ext cx="3149014" cy="73866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400" dirty="0">
                <a:solidFill>
                  <a:prstClr val="white"/>
                </a:solidFill>
                <a:latin typeface="Nexa Extra Light" panose="00000200000000000000" pitchFamily="2" charset="0"/>
              </a:rPr>
              <a:t>Uso: para documentos pequenos, o LLM tende a usar essa técnica por padrão.</a:t>
            </a:r>
            <a:endParaRPr lang="pt-BR" sz="14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BBAC7BF-E6E1-3F8A-D0C4-86CF71CA24F8}"/>
              </a:ext>
            </a:extLst>
          </p:cNvPr>
          <p:cNvSpPr txBox="1"/>
          <p:nvPr/>
        </p:nvSpPr>
        <p:spPr>
          <a:xfrm>
            <a:off x="1965694" y="532198"/>
            <a:ext cx="1787864" cy="400110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Just-in-case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6575F99-0A95-8761-2A29-7BC97E7B1670}"/>
              </a:ext>
            </a:extLst>
          </p:cNvPr>
          <p:cNvSpPr txBox="1"/>
          <p:nvPr/>
        </p:nvSpPr>
        <p:spPr>
          <a:xfrm>
            <a:off x="7159027" y="496448"/>
            <a:ext cx="1787864" cy="369332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Just-in-time</a:t>
            </a:r>
          </a:p>
        </p:txBody>
      </p:sp>
    </p:spTree>
    <p:extLst>
      <p:ext uri="{BB962C8B-B14F-4D97-AF65-F5344CB8AC3E}">
        <p14:creationId xmlns:p14="http://schemas.microsoft.com/office/powerpoint/2010/main" val="3055736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0360" y="1805376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33BC214-498D-5E08-D828-5691DD72A807}"/>
              </a:ext>
            </a:extLst>
          </p:cNvPr>
          <p:cNvSpPr txBox="1"/>
          <p:nvPr/>
        </p:nvSpPr>
        <p:spPr>
          <a:xfrm>
            <a:off x="2368163" y="5508913"/>
            <a:ext cx="5832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FONTES DE CONHECIMENTO</a:t>
            </a:r>
            <a:endParaRPr lang="pt-BR" sz="4000" b="1" dirty="0">
              <a:solidFill>
                <a:srgbClr val="BE9C6D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F2CC4815-17B0-F455-29AE-610D384F1E99}"/>
              </a:ext>
            </a:extLst>
          </p:cNvPr>
          <p:cNvSpPr/>
          <p:nvPr/>
        </p:nvSpPr>
        <p:spPr>
          <a:xfrm>
            <a:off x="193911" y="4527947"/>
            <a:ext cx="317350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ANEXO DO USUÁRIO</a:t>
            </a: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E78C52CB-7A21-C9E5-BA56-E0EFA15AC9E6}"/>
              </a:ext>
            </a:extLst>
          </p:cNvPr>
          <p:cNvSpPr/>
          <p:nvPr/>
        </p:nvSpPr>
        <p:spPr>
          <a:xfrm>
            <a:off x="3813127" y="4513233"/>
            <a:ext cx="317350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BUSCA NA WEB</a:t>
            </a:r>
          </a:p>
        </p:txBody>
      </p:sp>
      <p:sp>
        <p:nvSpPr>
          <p:cNvPr id="4" name="Fluxograma: Processo Alternativo 3">
            <a:extLst>
              <a:ext uri="{FF2B5EF4-FFF2-40B4-BE49-F238E27FC236}">
                <a16:creationId xmlns:a16="http://schemas.microsoft.com/office/drawing/2014/main" id="{6EBEEBBF-8D8E-5D3B-38DC-B1A6AC70C57C}"/>
              </a:ext>
            </a:extLst>
          </p:cNvPr>
          <p:cNvSpPr/>
          <p:nvPr/>
        </p:nvSpPr>
        <p:spPr>
          <a:xfrm>
            <a:off x="7432343" y="4576138"/>
            <a:ext cx="317350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RESOURCES (MCP)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5DC1CC4-56FE-2E30-4BF7-CA1C66A96A96}"/>
              </a:ext>
            </a:extLst>
          </p:cNvPr>
          <p:cNvSpPr txBox="1"/>
          <p:nvPr/>
        </p:nvSpPr>
        <p:spPr>
          <a:xfrm>
            <a:off x="396119" y="366961"/>
            <a:ext cx="2769092" cy="11387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Cada modelo tem as própria lógica de anexos, nem sempre de forma transparente.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A8ED549-3358-A3F0-C75E-CC36AD7B04B8}"/>
              </a:ext>
            </a:extLst>
          </p:cNvPr>
          <p:cNvSpPr txBox="1"/>
          <p:nvPr/>
        </p:nvSpPr>
        <p:spPr>
          <a:xfrm>
            <a:off x="396119" y="1805376"/>
            <a:ext cx="2769092" cy="140038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A técnica de análise pode mudar com </a:t>
            </a:r>
            <a:r>
              <a:rPr lang="pt-BR" sz="17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tipo</a:t>
            </a: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 e com o tamanho do documento. TXT ou MD é o padrão ouro.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2CD396C-D466-83FD-36F7-92EA83C55C19}"/>
              </a:ext>
            </a:extLst>
          </p:cNvPr>
          <p:cNvSpPr txBox="1"/>
          <p:nvPr/>
        </p:nvSpPr>
        <p:spPr>
          <a:xfrm>
            <a:off x="396119" y="3365750"/>
            <a:ext cx="2769092" cy="8771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Bons prompts são essenciais para garantir precisão na análise.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4BF4E5C-253E-F3CF-C906-4BAF5CA0E872}"/>
              </a:ext>
            </a:extLst>
          </p:cNvPr>
          <p:cNvSpPr txBox="1"/>
          <p:nvPr/>
        </p:nvSpPr>
        <p:spPr>
          <a:xfrm>
            <a:off x="3899791" y="1826517"/>
            <a:ext cx="2769092" cy="11387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O ideal é desativar a ferramenta de busca para análises de processo.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6157CC80-9486-6BC7-91DF-40305B307417}"/>
              </a:ext>
            </a:extLst>
          </p:cNvPr>
          <p:cNvSpPr txBox="1"/>
          <p:nvPr/>
        </p:nvSpPr>
        <p:spPr>
          <a:xfrm>
            <a:off x="3899791" y="326395"/>
            <a:ext cx="2769092" cy="11387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Cada modelo tem sua própria técnica de busca web, com mais ou menos autonomia.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9F960DC0-2434-D9B0-161A-A87E77D80DC0}"/>
              </a:ext>
            </a:extLst>
          </p:cNvPr>
          <p:cNvSpPr txBox="1"/>
          <p:nvPr/>
        </p:nvSpPr>
        <p:spPr>
          <a:xfrm>
            <a:off x="3899791" y="3300680"/>
            <a:ext cx="2769092" cy="8771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Há dois tipos de busca: busca simples e </a:t>
            </a:r>
            <a:r>
              <a:rPr lang="pt-BR" sz="1700" dirty="0" err="1">
                <a:solidFill>
                  <a:prstClr val="white"/>
                </a:solidFill>
                <a:latin typeface="Nexa Extra Light" panose="00000200000000000000" pitchFamily="2" charset="0"/>
              </a:rPr>
              <a:t>deep</a:t>
            </a: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 </a:t>
            </a:r>
            <a:r>
              <a:rPr lang="pt-BR" sz="1700" dirty="0" err="1">
                <a:solidFill>
                  <a:prstClr val="white"/>
                </a:solidFill>
                <a:latin typeface="Nexa Extra Light" panose="00000200000000000000" pitchFamily="2" charset="0"/>
              </a:rPr>
              <a:t>research</a:t>
            </a: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2F31E5A6-1A3F-878D-2A74-389C2079F18C}"/>
              </a:ext>
            </a:extLst>
          </p:cNvPr>
          <p:cNvSpPr txBox="1"/>
          <p:nvPr/>
        </p:nvSpPr>
        <p:spPr>
          <a:xfrm>
            <a:off x="7396338" y="312086"/>
            <a:ext cx="2769092" cy="11387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 err="1">
                <a:solidFill>
                  <a:prstClr val="white"/>
                </a:solidFill>
                <a:latin typeface="Nexa Extra Light" panose="00000200000000000000" pitchFamily="2" charset="0"/>
              </a:rPr>
              <a:t>Resource</a:t>
            </a: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 é uma técnica cada vez melhor de personalizar a base de conhecimento.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5B18E8F1-E383-E44E-A399-EC05131D4738}"/>
              </a:ext>
            </a:extLst>
          </p:cNvPr>
          <p:cNvSpPr txBox="1"/>
          <p:nvPr/>
        </p:nvSpPr>
        <p:spPr>
          <a:xfrm>
            <a:off x="7365341" y="1792729"/>
            <a:ext cx="2769092" cy="113877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O ideal é estruturar as bases de conhecimento em formato MD para otimizar a busca.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4C60FFE-3873-6651-8FE7-E92F7DD68600}"/>
              </a:ext>
            </a:extLst>
          </p:cNvPr>
          <p:cNvSpPr txBox="1"/>
          <p:nvPr/>
        </p:nvSpPr>
        <p:spPr>
          <a:xfrm>
            <a:off x="7403463" y="3272227"/>
            <a:ext cx="2769092" cy="87716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Quase todos os serviços de nuvem podem ser acoplados nos </a:t>
            </a:r>
            <a:r>
              <a:rPr lang="pt-BR" sz="1700" dirty="0" err="1">
                <a:solidFill>
                  <a:prstClr val="white"/>
                </a:solidFill>
                <a:latin typeface="Nexa Extra Light" panose="00000200000000000000" pitchFamily="2" charset="0"/>
              </a:rPr>
              <a:t>LLMs</a:t>
            </a:r>
            <a:r>
              <a:rPr lang="pt-BR" sz="1700" dirty="0">
                <a:solidFill>
                  <a:prstClr val="white"/>
                </a:solidFill>
                <a:latin typeface="Nexa Extra Light" panose="00000200000000000000" pitchFamily="2" charset="0"/>
              </a:rPr>
              <a:t>.</a:t>
            </a:r>
            <a:endParaRPr lang="pt-BR" sz="17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859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76B9A0-FA18-47A7-8FD3-21779E1BD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3AD57161-B087-795A-B181-F31A17118B68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4C4E886-A677-3DE9-A049-CBE1E7D7447C}"/>
              </a:ext>
            </a:extLst>
          </p:cNvPr>
          <p:cNvSpPr/>
          <p:nvPr/>
        </p:nvSpPr>
        <p:spPr>
          <a:xfrm>
            <a:off x="5795173" y="940287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7CAECDA9-3F70-6FA4-61B4-EB7FE2D68693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8B41EB9-6EC0-B2F8-8D62-941DB3C09976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96D02BE6-4B07-8866-2185-A1288366B7D5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A5022FF-4C75-46C8-9B1B-B533FE65ED45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A626787C-EFDA-ADBD-9A05-DFA8123DD6FE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Fluxograma: Processo Alternativo 1">
            <a:extLst>
              <a:ext uri="{FF2B5EF4-FFF2-40B4-BE49-F238E27FC236}">
                <a16:creationId xmlns:a16="http://schemas.microsoft.com/office/drawing/2014/main" id="{2B8C666B-E6ED-48B8-556F-B07898A87BEB}"/>
              </a:ext>
            </a:extLst>
          </p:cNvPr>
          <p:cNvSpPr/>
          <p:nvPr/>
        </p:nvSpPr>
        <p:spPr>
          <a:xfrm>
            <a:off x="1241329" y="243661"/>
            <a:ext cx="8504199" cy="6576963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1D72B4C-7A2D-7BE6-6C0A-5FBFDCADCF5A}"/>
              </a:ext>
            </a:extLst>
          </p:cNvPr>
          <p:cNvSpPr txBox="1"/>
          <p:nvPr/>
        </p:nvSpPr>
        <p:spPr>
          <a:xfrm>
            <a:off x="3677466" y="378687"/>
            <a:ext cx="3630531" cy="400110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PROMPT - ANEXOS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5A0F2B8-25FE-70D9-937E-CC12E3A5E869}"/>
              </a:ext>
            </a:extLst>
          </p:cNvPr>
          <p:cNvSpPr txBox="1"/>
          <p:nvPr/>
        </p:nvSpPr>
        <p:spPr>
          <a:xfrm>
            <a:off x="1433845" y="1077118"/>
            <a:ext cx="8117772" cy="5262979"/>
          </a:xfrm>
          <a:prstGeom prst="rect">
            <a:avLst/>
          </a:prstGeom>
          <a:solidFill>
            <a:schemeClr val="tx1">
              <a:alpha val="59000"/>
            </a:schemeClr>
          </a:solidFill>
          <a:effectLst>
            <a:softEdge rad="0"/>
          </a:effectLst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Nexa Extra Light" panose="00000200000000000000" pitchFamily="2" charset="0"/>
              </a:rPr>
              <a:t>Consulte todos os documentos fornecidos na íntegra. Eles podem ter informações contraditórias. Por isso, faça uma leitura holística para captar todos os pontos controvertidos e todas as questões jurídicas na sua profundidade e totalidade.</a:t>
            </a:r>
          </a:p>
          <a:p>
            <a:r>
              <a:rPr lang="pt-BR" sz="1600" dirty="0">
                <a:solidFill>
                  <a:schemeClr val="bg1"/>
                </a:solidFill>
                <a:latin typeface="Nexa Extra Light" panose="00000200000000000000" pitchFamily="2" charset="0"/>
              </a:rPr>
              <a:t>Sua análise deve se basear exclusivamente nos documentos fornecidos. Você escreve de modo didático e preciso, com rigor metodológico. **USE EXCLUSIVAMENTE** as evidências, fatos e informações contidos no documento fornecido. **PROIBIÇÃO ABSOLUTA** de incorporar elementos probatórios ou factuais de fontes externas. SOMENTE USE OS ELEMENTOS PROBATÓRIOS DO CASO FORNECIDO.</a:t>
            </a:r>
          </a:p>
          <a:p>
            <a:r>
              <a:rPr lang="pt-BR" sz="1600" dirty="0">
                <a:solidFill>
                  <a:schemeClr val="bg1"/>
                </a:solidFill>
                <a:latin typeface="Nexa Extra Light" panose="00000200000000000000" pitchFamily="2" charset="0"/>
              </a:rPr>
              <a:t>Para </a:t>
            </a:r>
            <a:r>
              <a:rPr lang="pt-BR" sz="1600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PDFs</a:t>
            </a:r>
            <a:r>
              <a:rPr lang="pt-BR" sz="1600" dirty="0">
                <a:solidFill>
                  <a:schemeClr val="bg1"/>
                </a:solidFill>
                <a:latin typeface="Nexa Extra Light" panose="00000200000000000000" pitchFamily="2" charset="0"/>
              </a:rPr>
              <a:t> digitalizados, ative ferramentas adequadas de Reconhecimento Óptico de Caracteres (OCR), garantindo a extração completa e precisa do conteúdo textual. Se o documento apresentar layout complexo (com tabelas, gráficos ou elementos visuais relevantes), utilize análise visual multimodal para interpretar corretamente todos os componentes. Empregue os recursos necessários para compreender e extrair o texto presente em imagens ou conteúdos embutidos visualmente. O objetivo é assegurar uma interpretação jurídica rigorosa, lógica e completa de todo o material fornecido. Se análise ficar prejudicada pela impossibilidade de leitura de todo o documento, informe isso em sua resposta.</a:t>
            </a:r>
          </a:p>
          <a:p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952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10" grpId="0" animBg="1"/>
      <p:bldP spid="10" grpId="1" animBg="1"/>
      <p:bldP spid="10" grpId="2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7F1C5DE-FF90-70B1-6CFA-A2C34E0E2158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8EB70A4-ACD4-9A8E-D9F0-67471265B6CE}"/>
              </a:ext>
            </a:extLst>
          </p:cNvPr>
          <p:cNvSpPr txBox="1"/>
          <p:nvPr/>
        </p:nvSpPr>
        <p:spPr>
          <a:xfrm>
            <a:off x="570454" y="501539"/>
            <a:ext cx="818748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SÍNTESE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CB5B2BEB-2F5B-B845-D9C3-19917A0BAF38}"/>
              </a:ext>
            </a:extLst>
          </p:cNvPr>
          <p:cNvSpPr txBox="1"/>
          <p:nvPr/>
        </p:nvSpPr>
        <p:spPr>
          <a:xfrm>
            <a:off x="560603" y="1500277"/>
            <a:ext cx="7835252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RAG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DE3546C-F080-5A97-5D43-8F2F0B924A1D}"/>
              </a:ext>
            </a:extLst>
          </p:cNvPr>
          <p:cNvSpPr txBox="1"/>
          <p:nvPr/>
        </p:nvSpPr>
        <p:spPr>
          <a:xfrm>
            <a:off x="623496" y="1988231"/>
            <a:ext cx="9666762" cy="83099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RAG é</a:t>
            </a:r>
            <a:r>
              <a:rPr kumimoji="0" lang="pt-BR" sz="24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uma técnica para buscar conhecimento de uma base externa para enriquecer o contexto antes da resposta.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D0F161-B020-79FF-E50E-0810FC4CDFD0}"/>
              </a:ext>
            </a:extLst>
          </p:cNvPr>
          <p:cNvSpPr txBox="1"/>
          <p:nvPr/>
        </p:nvSpPr>
        <p:spPr>
          <a:xfrm>
            <a:off x="570454" y="3320622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MCP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F036AF-18C2-FC4A-50E3-40CDBD32EDA7}"/>
              </a:ext>
            </a:extLst>
          </p:cNvPr>
          <p:cNvSpPr txBox="1"/>
          <p:nvPr/>
        </p:nvSpPr>
        <p:spPr>
          <a:xfrm>
            <a:off x="623496" y="3815496"/>
            <a:ext cx="9552194" cy="83099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O MCP ou Model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Context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</a:t>
            </a:r>
            <a:r>
              <a:rPr kumimoji="0" lang="pt-BR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Protocol</a:t>
            </a: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é um protocolo para</a:t>
            </a:r>
            <a:r>
              <a:rPr kumimoji="0" lang="pt-BR" sz="24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modelos de IA conectarem-se a bases externas</a:t>
            </a:r>
            <a:r>
              <a:rPr kumimoji="0" lang="pt-BR" sz="2400" b="1" i="0" u="none" strike="noStrike" kern="1200" cap="none" spc="0" normalizeH="0" noProof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, de </a:t>
            </a:r>
            <a:r>
              <a:rPr kumimoji="0" lang="pt-BR" sz="24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forma padronizada.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008F714-2F39-4AD7-B143-9874BBD14F84}"/>
              </a:ext>
            </a:extLst>
          </p:cNvPr>
          <p:cNvSpPr txBox="1"/>
          <p:nvPr/>
        </p:nvSpPr>
        <p:spPr>
          <a:xfrm>
            <a:off x="595590" y="5316148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IMPLICAÇÕES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2D38CDB-1692-8F38-6C06-E84CC5F833BA}"/>
              </a:ext>
            </a:extLst>
          </p:cNvPr>
          <p:cNvSpPr txBox="1"/>
          <p:nvPr/>
        </p:nvSpPr>
        <p:spPr>
          <a:xfrm>
            <a:off x="595590" y="5757936"/>
            <a:ext cx="9552194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É preciso entender qual o tipo de processamento da informação o modelo está fazendo. Isso nem sempre fica claro, mas é uma condição necessária para controlar a máquina.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636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13" grpId="0" animBg="1"/>
      <p:bldP spid="15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21464</TotalTime>
  <Words>729</Words>
  <Application>Microsoft Office PowerPoint</Application>
  <PresentationFormat>Personalizar</PresentationFormat>
  <Paragraphs>80</Paragraphs>
  <Slides>7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Nexa Extra Light</vt:lpstr>
      <vt:lpstr>Aptos Display</vt:lpstr>
      <vt:lpstr>Neue Haas Grotesk Text Pro</vt:lpstr>
      <vt:lpstr>Aptos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Marmelstein</dc:creator>
  <cp:lastModifiedBy>George Marmelstein</cp:lastModifiedBy>
  <cp:revision>296</cp:revision>
  <dcterms:created xsi:type="dcterms:W3CDTF">2025-06-19T13:51:07Z</dcterms:created>
  <dcterms:modified xsi:type="dcterms:W3CDTF">2025-10-30T13:06:07Z</dcterms:modified>
</cp:coreProperties>
</file>

<file path=docProps/thumbnail.jpeg>
</file>